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66" r:id="rId5"/>
    <p:sldId id="272" r:id="rId6"/>
    <p:sldId id="273" r:id="rId7"/>
    <p:sldId id="421" r:id="rId8"/>
    <p:sldId id="274" r:id="rId9"/>
    <p:sldId id="265" r:id="rId10"/>
    <p:sldId id="413" r:id="rId11"/>
    <p:sldId id="423" r:id="rId12"/>
    <p:sldId id="424" r:id="rId13"/>
    <p:sldId id="271" r:id="rId14"/>
    <p:sldId id="420" r:id="rId15"/>
    <p:sldId id="416" r:id="rId16"/>
    <p:sldId id="262" r:id="rId17"/>
    <p:sldId id="263" r:id="rId18"/>
    <p:sldId id="417" r:id="rId19"/>
    <p:sldId id="422" r:id="rId20"/>
    <p:sldId id="418" r:id="rId21"/>
    <p:sldId id="269" r:id="rId22"/>
    <p:sldId id="419" r:id="rId23"/>
    <p:sldId id="264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eattle Text" pitchFamily="2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F8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84918" autoAdjust="0"/>
  </p:normalViewPr>
  <p:slideViewPr>
    <p:cSldViewPr snapToGrid="0">
      <p:cViewPr varScale="1">
        <p:scale>
          <a:sx n="90" d="100"/>
          <a:sy n="90" d="100"/>
        </p:scale>
        <p:origin x="17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38C1-DEC2-4C98-9E33-9AC2B4D76F29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989-8E5B-4E5B-8383-EE02AE8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9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5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3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·      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3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3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3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68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5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8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989-8E5B-4E5B-8383-EE02AE809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18789" y="0"/>
            <a:ext cx="9162791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789" y="0"/>
            <a:ext cx="9162791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19" y="6000978"/>
            <a:ext cx="2824681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14301" y="6248287"/>
            <a:ext cx="112421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06/05/2019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282151" y="6248289"/>
            <a:ext cx="3557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Seattle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399"/>
            <a:ext cx="2949178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399"/>
            <a:ext cx="2949178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78" y="5922328"/>
            <a:ext cx="2249222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14300" y="6248289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3DA5"/>
                </a:solidFill>
              </a:rPr>
              <a:t>Date (xx/xx/</a:t>
            </a:r>
            <a:r>
              <a:rPr lang="en-US" sz="1200" dirty="0" err="1">
                <a:solidFill>
                  <a:srgbClr val="003DA5"/>
                </a:solidFill>
              </a:rPr>
              <a:t>xxxx</a:t>
            </a:r>
            <a:r>
              <a:rPr lang="en-US" sz="1200" dirty="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143000" y="6248288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2686053" y="6248288"/>
            <a:ext cx="87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9144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14302" y="6248289"/>
            <a:ext cx="1143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06/05/2019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276522" y="6248287"/>
            <a:ext cx="3084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Seattle Department of Transportation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4475367" y="6248287"/>
            <a:ext cx="1066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Page </a:t>
            </a:r>
            <a:fld id="{6D979EC5-96BE-4CEA-B9E0-C7D7A4A8A33E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5991605"/>
            <a:ext cx="2963917" cy="9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9F7234-D93C-4D16-A1B6-3DB7256D4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2" t="714" r="1344" b="59"/>
          <a:stretch/>
        </p:blipFill>
        <p:spPr>
          <a:xfrm>
            <a:off x="-1" y="0"/>
            <a:ext cx="9144001" cy="59914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7530D04-0A5A-4D84-B20E-AECBC4569B71}"/>
              </a:ext>
            </a:extLst>
          </p:cNvPr>
          <p:cNvSpPr txBox="1">
            <a:spLocks/>
          </p:cNvSpPr>
          <p:nvPr/>
        </p:nvSpPr>
        <p:spPr>
          <a:xfrm>
            <a:off x="870856" y="522263"/>
            <a:ext cx="7402285" cy="688479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 Marginal Way Project Update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C567B9-61B4-4E52-9574-832865F7D301}"/>
              </a:ext>
            </a:extLst>
          </p:cNvPr>
          <p:cNvSpPr txBox="1">
            <a:spLocks/>
          </p:cNvSpPr>
          <p:nvPr/>
        </p:nvSpPr>
        <p:spPr>
          <a:xfrm>
            <a:off x="446314" y="5072490"/>
            <a:ext cx="4210746" cy="68847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bg1"/>
                </a:solidFill>
              </a:rPr>
              <a:t>Seattle Bicycle Advisory Board</a:t>
            </a:r>
          </a:p>
          <a:p>
            <a:r>
              <a:rPr lang="en-US" sz="2400" b="0" dirty="0">
                <a:solidFill>
                  <a:schemeClr val="bg1"/>
                </a:solidFill>
              </a:rPr>
              <a:t>Megan Hoyt, SDOT</a:t>
            </a:r>
          </a:p>
        </p:txBody>
      </p:sp>
    </p:spTree>
    <p:extLst>
      <p:ext uri="{BB962C8B-B14F-4D97-AF65-F5344CB8AC3E}">
        <p14:creationId xmlns:p14="http://schemas.microsoft.com/office/powerpoint/2010/main" val="122959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5D14-7494-4018-B0D9-139E9D82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1" y="169326"/>
            <a:ext cx="8520058" cy="708697"/>
          </a:xfrm>
        </p:spPr>
        <p:txBody>
          <a:bodyPr>
            <a:normAutofit/>
          </a:bodyPr>
          <a:lstStyle/>
          <a:p>
            <a:r>
              <a:rPr lang="en-US" dirty="0"/>
              <a:t>Central segment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5451E7-ABFB-41E0-8FD3-91B7320EB397}"/>
              </a:ext>
            </a:extLst>
          </p:cNvPr>
          <p:cNvSpPr txBox="1">
            <a:spLocks/>
          </p:cNvSpPr>
          <p:nvPr/>
        </p:nvSpPr>
        <p:spPr>
          <a:xfrm>
            <a:off x="4678516" y="1924213"/>
            <a:ext cx="4570583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9C916-4363-4F20-B896-87A0C0EABE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37352" b="8640"/>
          <a:stretch/>
        </p:blipFill>
        <p:spPr>
          <a:xfrm>
            <a:off x="5447131" y="2446538"/>
            <a:ext cx="2825925" cy="267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B2702-E341-4E87-969D-AA26C7FC8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71" y="2446538"/>
            <a:ext cx="3814762" cy="2671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20C14D-314F-4AD5-B322-6FE098A721BD}"/>
              </a:ext>
            </a:extLst>
          </p:cNvPr>
          <p:cNvSpPr txBox="1"/>
          <p:nvPr/>
        </p:nvSpPr>
        <p:spPr>
          <a:xfrm>
            <a:off x="913330" y="1668640"/>
            <a:ext cx="2612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</a:rPr>
              <a:t>S Spokane St to Duwamish Ave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ACE9B-3330-45B3-B328-65C906992A43}"/>
              </a:ext>
            </a:extLst>
          </p:cNvPr>
          <p:cNvSpPr txBox="1"/>
          <p:nvPr/>
        </p:nvSpPr>
        <p:spPr>
          <a:xfrm>
            <a:off x="5447130" y="1668641"/>
            <a:ext cx="2825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</a:rPr>
              <a:t>Duwamish Ave S to Diagonal Ave 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2AA3B5-4801-478C-AB43-6CA2FF642794}"/>
              </a:ext>
            </a:extLst>
          </p:cNvPr>
          <p:cNvSpPr/>
          <p:nvPr/>
        </p:nvSpPr>
        <p:spPr>
          <a:xfrm>
            <a:off x="231008" y="5198511"/>
            <a:ext cx="389572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chemeClr val="tx1">
                    <a:lumMod val="50000"/>
                  </a:schemeClr>
                </a:solidFill>
              </a:rPr>
              <a:t>Construct multi-use trail west of Viaduct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A96FC-A28E-4FE0-BDEC-55B67CB8D203}"/>
              </a:ext>
            </a:extLst>
          </p:cNvPr>
          <p:cNvSpPr/>
          <p:nvPr/>
        </p:nvSpPr>
        <p:spPr>
          <a:xfrm>
            <a:off x="5199951" y="5186353"/>
            <a:ext cx="371012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lnSpc>
                <a:spcPct val="90000"/>
              </a:lnSpc>
              <a:spcBef>
                <a:spcPts val="1000"/>
              </a:spcBef>
            </a:pPr>
            <a:r>
              <a:rPr lang="en-US" sz="2100" dirty="0">
                <a:solidFill>
                  <a:schemeClr val="tx1">
                    <a:lumMod val="50000"/>
                  </a:schemeClr>
                </a:solidFill>
              </a:rPr>
              <a:t>Construct multi-use trail on west side of roadway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DC96-0625-4DE8-BAB5-1E3AF5FFED0A}"/>
              </a:ext>
            </a:extLst>
          </p:cNvPr>
          <p:cNvSpPr/>
          <p:nvPr/>
        </p:nvSpPr>
        <p:spPr>
          <a:xfrm>
            <a:off x="223477" y="921229"/>
            <a:ext cx="891007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Industrial land uses, but key bicycle connection to 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234729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Insert text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11</a:t>
            </a:fld>
            <a:endParaRPr lang="en-US" sz="1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3" y="1779602"/>
            <a:ext cx="8305800" cy="3856519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5AA8AB0-A56D-460A-BAE3-D76F369E0AA7}"/>
              </a:ext>
            </a:extLst>
          </p:cNvPr>
          <p:cNvSpPr txBox="1">
            <a:spLocks/>
          </p:cNvSpPr>
          <p:nvPr/>
        </p:nvSpPr>
        <p:spPr>
          <a:xfrm>
            <a:off x="628650" y="365129"/>
            <a:ext cx="7886700" cy="70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Central segment connections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40C28C-A90E-409C-8A1D-E9FCAAA279D3}"/>
              </a:ext>
            </a:extLst>
          </p:cNvPr>
          <p:cNvCxnSpPr/>
          <p:nvPr/>
        </p:nvCxnSpPr>
        <p:spPr>
          <a:xfrm>
            <a:off x="1659835" y="3866322"/>
            <a:ext cx="4691269" cy="13914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8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330956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South Segment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12</a:t>
            </a:fld>
            <a:endParaRPr lang="en-US" sz="1200" dirty="0"/>
          </a:p>
        </p:txBody>
      </p:sp>
      <p:sp>
        <p:nvSpPr>
          <p:cNvPr id="6" name="Content Placeholder 9"/>
          <p:cNvSpPr>
            <a:spLocks noGrp="1"/>
          </p:cNvSpPr>
          <p:nvPr>
            <p:ph sz="half" idx="1"/>
          </p:nvPr>
        </p:nvSpPr>
        <p:spPr>
          <a:xfrm>
            <a:off x="481053" y="747105"/>
            <a:ext cx="5181600" cy="60959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3400" dirty="0">
                <a:latin typeface="+mj-lt"/>
                <a:ea typeface="+mj-ea"/>
                <a:cs typeface="+mj-cs"/>
              </a:rPr>
              <a:t>Diagonal Ave S to 1 Ave 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6300" y="1557932"/>
            <a:ext cx="3895725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89" indent="-228589"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Intermittent sidewalk on east side of street</a:t>
            </a:r>
          </a:p>
          <a:p>
            <a:pPr marL="228589" indent="-228589"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Railroad tracks on west side of street</a:t>
            </a:r>
          </a:p>
          <a:p>
            <a:pPr marL="228589" indent="-228589"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Little space outside vehicle lanes</a:t>
            </a:r>
          </a:p>
          <a:p>
            <a:pPr marL="228589" indent="-228589"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WSDOT regulated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30188B-0243-4666-8E4A-6227EA49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380198"/>
            <a:ext cx="3704987" cy="43781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Arrow: Right 6"/>
          <p:cNvSpPr/>
          <p:nvPr/>
        </p:nvSpPr>
        <p:spPr>
          <a:xfrm>
            <a:off x="336361" y="3802873"/>
            <a:ext cx="1581239" cy="43803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AC19D9-D36F-4D2D-BB22-80398C7C20EF}"/>
              </a:ext>
            </a:extLst>
          </p:cNvPr>
          <p:cNvSpPr/>
          <p:nvPr/>
        </p:nvSpPr>
        <p:spPr>
          <a:xfrm rot="20252327">
            <a:off x="1982767" y="2792598"/>
            <a:ext cx="1448302" cy="271631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62CF-8813-4DCC-BB9B-DF1814D7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0"/>
            <a:ext cx="7886700" cy="1325563"/>
          </a:xfrm>
        </p:spPr>
        <p:txBody>
          <a:bodyPr/>
          <a:lstStyle/>
          <a:p>
            <a:r>
              <a:rPr lang="en-US" dirty="0"/>
              <a:t>Cost estimate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B54688C-A1A8-4552-B007-E0826928B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880307"/>
              </p:ext>
            </p:extLst>
          </p:nvPr>
        </p:nvGraphicFramePr>
        <p:xfrm>
          <a:off x="498764" y="1263899"/>
          <a:ext cx="7454611" cy="2796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0061">
                  <a:extLst>
                    <a:ext uri="{9D8B030D-6E8A-4147-A177-3AD203B41FA5}">
                      <a16:colId xmlns:a16="http://schemas.microsoft.com/office/drawing/2014/main" val="3236702668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1953947379"/>
                    </a:ext>
                  </a:extLst>
                </a:gridCol>
              </a:tblGrid>
              <a:tr h="349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Section</a:t>
                      </a:r>
                      <a:endParaRPr lang="en-US" sz="2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79032224"/>
                  </a:ext>
                </a:extLst>
              </a:tr>
              <a:tr h="349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North: S Atlantic St – S Spokane 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$50 million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71822647"/>
                  </a:ext>
                </a:extLst>
              </a:tr>
              <a:tr h="510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Central: S Spokane St – Diagonal Ave 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$7 million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651878"/>
                  </a:ext>
                </a:extLst>
              </a:tr>
              <a:tr h="349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South: Diagonal Ave S – 1 Ave 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$3 million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8170430"/>
                  </a:ext>
                </a:extLst>
              </a:tr>
              <a:tr h="34904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19453382"/>
                  </a:ext>
                </a:extLst>
              </a:tr>
              <a:tr h="34904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$60 million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674028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F24B5A-CD4A-4C9C-B13F-C66C3804A71C}"/>
              </a:ext>
            </a:extLst>
          </p:cNvPr>
          <p:cNvSpPr/>
          <p:nvPr/>
        </p:nvSpPr>
        <p:spPr>
          <a:xfrm>
            <a:off x="1082695" y="4930259"/>
            <a:ext cx="574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Original expected project cost: $40M - $49M</a:t>
            </a:r>
          </a:p>
        </p:txBody>
      </p:sp>
    </p:spTree>
    <p:extLst>
      <p:ext uri="{BB962C8B-B14F-4D97-AF65-F5344CB8AC3E}">
        <p14:creationId xmlns:p14="http://schemas.microsoft.com/office/powerpoint/2010/main" val="125167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CA1-2BB5-4BF5-9FEA-9836DAA4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028"/>
            <a:ext cx="7886700" cy="728705"/>
          </a:xfrm>
        </p:spPr>
        <p:txBody>
          <a:bodyPr/>
          <a:lstStyle/>
          <a:p>
            <a:r>
              <a:rPr lang="en-US" dirty="0"/>
              <a:t>Funding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DE4613-4E35-45A9-86C1-89291AC06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40023"/>
              </p:ext>
            </p:extLst>
          </p:nvPr>
        </p:nvGraphicFramePr>
        <p:xfrm>
          <a:off x="628649" y="1673072"/>
          <a:ext cx="8283899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656">
                  <a:extLst>
                    <a:ext uri="{9D8B030D-6E8A-4147-A177-3AD203B41FA5}">
                      <a16:colId xmlns:a16="http://schemas.microsoft.com/office/drawing/2014/main" val="1040786928"/>
                    </a:ext>
                  </a:extLst>
                </a:gridCol>
                <a:gridCol w="1465698">
                  <a:extLst>
                    <a:ext uri="{9D8B030D-6E8A-4147-A177-3AD203B41FA5}">
                      <a16:colId xmlns:a16="http://schemas.microsoft.com/office/drawing/2014/main" val="1929575409"/>
                    </a:ext>
                  </a:extLst>
                </a:gridCol>
                <a:gridCol w="1715150">
                  <a:extLst>
                    <a:ext uri="{9D8B030D-6E8A-4147-A177-3AD203B41FA5}">
                      <a16:colId xmlns:a16="http://schemas.microsoft.com/office/drawing/2014/main" val="1477533472"/>
                    </a:ext>
                  </a:extLst>
                </a:gridCol>
                <a:gridCol w="2477395">
                  <a:extLst>
                    <a:ext uri="{9D8B030D-6E8A-4147-A177-3AD203B41FA5}">
                      <a16:colId xmlns:a16="http://schemas.microsoft.com/office/drawing/2014/main" val="3340107367"/>
                    </a:ext>
                  </a:extLst>
                </a:gridCol>
              </a:tblGrid>
              <a:tr h="28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Source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Amount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22109837"/>
                  </a:ext>
                </a:extLst>
              </a:tr>
              <a:tr h="28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Levy to Move Seattle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$5 million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Secured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41160460"/>
                  </a:ext>
                </a:extLst>
              </a:tr>
              <a:tr h="28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FMSIB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$6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Secured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Paving only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99167637"/>
                  </a:ext>
                </a:extLst>
              </a:tr>
              <a:tr h="28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FHWA (PSRC)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$2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Secured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Bike only; 2021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65446506"/>
                  </a:ext>
                </a:extLst>
              </a:tr>
              <a:tr h="28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$3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Secured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Bike only; 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6020749"/>
                  </a:ext>
                </a:extLst>
              </a:tr>
              <a:tr h="284445">
                <a:tc>
                  <a:txBody>
                    <a:bodyPr/>
                    <a:lstStyle/>
                    <a:p>
                      <a:pPr marL="0" algn="l" defTabSz="914354" rtl="0" eaLnBrk="1" fontAlgn="b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$16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Secured</a:t>
                      </a:r>
                    </a:p>
                  </a:txBody>
                  <a:tcPr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9191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FEF3CB-6703-4183-9CCB-E99F733F0969}"/>
              </a:ext>
            </a:extLst>
          </p:cNvPr>
          <p:cNvSpPr txBox="1">
            <a:spLocks/>
          </p:cNvSpPr>
          <p:nvPr/>
        </p:nvSpPr>
        <p:spPr>
          <a:xfrm>
            <a:off x="-1523423" y="6251943"/>
            <a:ext cx="7886700" cy="387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742FE-FB4F-4D16-A4F1-B3AA9E77346F}"/>
              </a:ext>
            </a:extLst>
          </p:cNvPr>
          <p:cNvSpPr/>
          <p:nvPr/>
        </p:nvSpPr>
        <p:spPr>
          <a:xfrm>
            <a:off x="4151568" y="1096070"/>
            <a:ext cx="476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Current expected project cost: $60M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3FAA022-28A1-4A32-B89B-48EB7B8BA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185224"/>
              </p:ext>
            </p:extLst>
          </p:nvPr>
        </p:nvGraphicFramePr>
        <p:xfrm>
          <a:off x="628649" y="4165849"/>
          <a:ext cx="8283900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657">
                  <a:extLst>
                    <a:ext uri="{9D8B030D-6E8A-4147-A177-3AD203B41FA5}">
                      <a16:colId xmlns:a16="http://schemas.microsoft.com/office/drawing/2014/main" val="1040786928"/>
                    </a:ext>
                  </a:extLst>
                </a:gridCol>
                <a:gridCol w="1465698">
                  <a:extLst>
                    <a:ext uri="{9D8B030D-6E8A-4147-A177-3AD203B41FA5}">
                      <a16:colId xmlns:a16="http://schemas.microsoft.com/office/drawing/2014/main" val="1929575409"/>
                    </a:ext>
                  </a:extLst>
                </a:gridCol>
                <a:gridCol w="1693519">
                  <a:extLst>
                    <a:ext uri="{9D8B030D-6E8A-4147-A177-3AD203B41FA5}">
                      <a16:colId xmlns:a16="http://schemas.microsoft.com/office/drawing/2014/main" val="1477533472"/>
                    </a:ext>
                  </a:extLst>
                </a:gridCol>
                <a:gridCol w="2499026">
                  <a:extLst>
                    <a:ext uri="{9D8B030D-6E8A-4147-A177-3AD203B41FA5}">
                      <a16:colId xmlns:a16="http://schemas.microsoft.com/office/drawing/2014/main" val="3340107367"/>
                    </a:ext>
                  </a:extLst>
                </a:gridCol>
              </a:tblGrid>
              <a:tr h="28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Source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Amount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22109837"/>
                  </a:ext>
                </a:extLst>
              </a:tr>
              <a:tr h="2844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FHWA (PSRC)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$4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Pending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Only: North and Central  Segments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6020749"/>
                  </a:ext>
                </a:extLst>
              </a:tr>
              <a:tr h="284445">
                <a:tc>
                  <a:txBody>
                    <a:bodyPr/>
                    <a:lstStyle/>
                    <a:p>
                      <a:pPr marL="0" algn="l" defTabSz="914354" rtl="0" eaLnBrk="1" fontAlgn="b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$4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Pending</a:t>
                      </a:r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9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74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4DDE-1FDA-4D41-80C4-005202ED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30"/>
            <a:ext cx="7886700" cy="964362"/>
          </a:xfrm>
        </p:spPr>
        <p:txBody>
          <a:bodyPr/>
          <a:lstStyle/>
          <a:p>
            <a:r>
              <a:rPr lang="en-US" dirty="0"/>
              <a:t>Proposed Phasing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F72E-0192-4E8B-B7C2-D041B6BB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455172"/>
            <a:ext cx="4330463" cy="747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phased approach utilizes current secured funding</a:t>
            </a:r>
          </a:p>
          <a:p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DA1B8-8655-4277-808E-7F9D2989770D}"/>
              </a:ext>
            </a:extLst>
          </p:cNvPr>
          <p:cNvSpPr/>
          <p:nvPr/>
        </p:nvSpPr>
        <p:spPr>
          <a:xfrm>
            <a:off x="565145" y="2244038"/>
            <a:ext cx="4568829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One - $10.5M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Bicycle facility between S Atlantic St and S Spokane St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Rebuild signal and relocate railroad track at S Hanford St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signal at S Horton 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0DF22-FFD4-4B3C-AE46-4FAFAFFFD2A0}"/>
              </a:ext>
            </a:extLst>
          </p:cNvPr>
          <p:cNvSpPr/>
          <p:nvPr/>
        </p:nvSpPr>
        <p:spPr>
          <a:xfrm>
            <a:off x="565147" y="4158623"/>
            <a:ext cx="456882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Two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Roadway reconstruction to Heavy Haul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 west sidewalk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main replacement (SPU)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CDF52-1D99-45F2-96EA-3399D6B9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277" y="1350225"/>
            <a:ext cx="3262361" cy="42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4DDE-1FDA-4D41-80C4-005202ED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30"/>
            <a:ext cx="7886700" cy="964362"/>
          </a:xfrm>
        </p:spPr>
        <p:txBody>
          <a:bodyPr/>
          <a:lstStyle/>
          <a:p>
            <a:r>
              <a:rPr lang="en-US" dirty="0"/>
              <a:t>Phase 1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F72E-0192-4E8B-B7C2-D041B6BB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455171"/>
            <a:ext cx="4330463" cy="3744149"/>
          </a:xfrm>
        </p:spPr>
        <p:txBody>
          <a:bodyPr>
            <a:normAutofit/>
          </a:bodyPr>
          <a:lstStyle/>
          <a:p>
            <a:r>
              <a:rPr lang="en-US" sz="2400" dirty="0"/>
              <a:t>Constructs safety improvements </a:t>
            </a:r>
          </a:p>
          <a:p>
            <a:r>
              <a:rPr lang="en-US" sz="2400" dirty="0"/>
              <a:t>Connects downtown Seattle to regional bike network</a:t>
            </a:r>
          </a:p>
          <a:p>
            <a:r>
              <a:rPr lang="en-US" sz="2400" dirty="0"/>
              <a:t>Rebuilds busiest freight intersection and upgrades signals/detection</a:t>
            </a:r>
          </a:p>
          <a:p>
            <a:r>
              <a:rPr lang="en-US" sz="2400" dirty="0"/>
              <a:t>Early implementation of full project</a:t>
            </a:r>
          </a:p>
          <a:p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803737-6388-44BB-834C-D2716E8813C1}"/>
              </a:ext>
            </a:extLst>
          </p:cNvPr>
          <p:cNvGrpSpPr/>
          <p:nvPr/>
        </p:nvGrpSpPr>
        <p:grpSpPr>
          <a:xfrm>
            <a:off x="4951840" y="847311"/>
            <a:ext cx="4022039" cy="4926168"/>
            <a:chOff x="4951840" y="847311"/>
            <a:chExt cx="4022039" cy="49261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299512-E292-4DD6-814A-7E5A673CF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276"/>
            <a:stretch/>
          </p:blipFill>
          <p:spPr>
            <a:xfrm>
              <a:off x="4951840" y="847311"/>
              <a:ext cx="4022039" cy="40649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DD91A3-0407-40AB-B3DB-3CF2200BC9E7}"/>
                </a:ext>
              </a:extLst>
            </p:cNvPr>
            <p:cNvCxnSpPr>
              <a:cxnSpLocks/>
            </p:cNvCxnSpPr>
            <p:nvPr/>
          </p:nvCxnSpPr>
          <p:spPr>
            <a:xfrm>
              <a:off x="6877797" y="4912271"/>
              <a:ext cx="171588" cy="861208"/>
            </a:xfrm>
            <a:prstGeom prst="straightConnector1">
              <a:avLst/>
            </a:prstGeom>
            <a:ln w="28575">
              <a:solidFill>
                <a:srgbClr val="F09F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18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4DDE-1FDA-4D41-80C4-005202ED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29"/>
            <a:ext cx="7886700" cy="857615"/>
          </a:xfrm>
        </p:spPr>
        <p:txBody>
          <a:bodyPr/>
          <a:lstStyle/>
          <a:p>
            <a:r>
              <a:rPr lang="en-US" dirty="0"/>
              <a:t>Phase 1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F72E-0192-4E8B-B7C2-D041B6BB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116419"/>
            <a:ext cx="7886700" cy="493350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Utilizes all remaining Levy funds</a:t>
            </a:r>
          </a:p>
          <a:p>
            <a:r>
              <a:rPr lang="en-US" sz="2400" dirty="0"/>
              <a:t>Includes partnership with other Levy Programs:</a:t>
            </a:r>
          </a:p>
          <a:p>
            <a:pPr lvl="1"/>
            <a:r>
              <a:rPr lang="en-US" sz="2000" dirty="0"/>
              <a:t>$150K from Freight Spot Improvements (design)</a:t>
            </a:r>
          </a:p>
          <a:p>
            <a:pPr lvl="1"/>
            <a:r>
              <a:rPr lang="en-US" sz="2000" dirty="0"/>
              <a:t>$150K from Freight Spot Improvements (construction)</a:t>
            </a:r>
          </a:p>
          <a:p>
            <a:pPr lvl="1"/>
            <a:r>
              <a:rPr lang="en-US" sz="2000" dirty="0"/>
              <a:t>$300K combined from New Signals, Signal Major Maintenance and Signal Spot Maintenance</a:t>
            </a:r>
          </a:p>
          <a:p>
            <a:pPr lvl="1"/>
            <a:r>
              <a:rPr lang="en-US" sz="2000" dirty="0"/>
              <a:t>Potential to include design funds from Bicycle Master Plan implementation</a:t>
            </a:r>
          </a:p>
          <a:p>
            <a:pPr marL="228589" lvl="1">
              <a:spcBef>
                <a:spcPts val="1000"/>
              </a:spcBef>
            </a:pPr>
            <a:r>
              <a:rPr lang="en-US" sz="2400" dirty="0"/>
              <a:t>Allows SDOT to meet grant requirements</a:t>
            </a:r>
          </a:p>
          <a:p>
            <a:pPr marL="228589" lvl="1">
              <a:spcBef>
                <a:spcPts val="1000"/>
              </a:spcBef>
            </a:pPr>
            <a:endParaRPr lang="en-US" sz="1600" dirty="0"/>
          </a:p>
          <a:p>
            <a:pPr marL="0" indent="0">
              <a:buNone/>
            </a:pPr>
            <a:r>
              <a:rPr lang="en-US" sz="4800" b="1" dirty="0"/>
              <a:t>Future Funding</a:t>
            </a:r>
          </a:p>
          <a:p>
            <a:r>
              <a:rPr lang="en-US" sz="2400" dirty="0"/>
              <a:t>Will require regional support from State representatives, WSDOT, and Port of Seattle</a:t>
            </a:r>
          </a:p>
          <a:p>
            <a:r>
              <a:rPr lang="en-US" sz="2400" dirty="0"/>
              <a:t>Funding Plan and regional support is not confirmed; SDOT does not plan to apply for federal funds in 2019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88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03204"/>
            <a:ext cx="7886700" cy="1325563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0A7FF-9313-47B8-82D0-5007C530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336896"/>
            <a:ext cx="8516678" cy="23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4DDE-1FDA-4D41-80C4-005202ED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29"/>
            <a:ext cx="78867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F72E-0192-4E8B-B7C2-D041B6BB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" y="1690692"/>
            <a:ext cx="7496175" cy="4224333"/>
          </a:xfrm>
        </p:spPr>
        <p:txBody>
          <a:bodyPr>
            <a:normAutofit/>
          </a:bodyPr>
          <a:lstStyle/>
          <a:p>
            <a:r>
              <a:rPr lang="en-US" sz="2400" dirty="0"/>
              <a:t>Design and Construct Phase 1 </a:t>
            </a:r>
          </a:p>
          <a:p>
            <a:r>
              <a:rPr lang="en-US" sz="2400" dirty="0"/>
              <a:t>Design Phase 2 (if pending FHWA design funds received)</a:t>
            </a:r>
          </a:p>
          <a:p>
            <a:r>
              <a:rPr lang="en-US" sz="2400" dirty="0"/>
              <a:t>Apply for federal INFRA/BUILD funds once funding plan and regional support are secured</a:t>
            </a:r>
          </a:p>
          <a:p>
            <a:endParaRPr lang="en-US" sz="2400" dirty="0"/>
          </a:p>
          <a:p>
            <a:r>
              <a:rPr lang="en-US" sz="2400" dirty="0"/>
              <a:t>When do you want future updates?</a:t>
            </a:r>
          </a:p>
          <a:p>
            <a:pPr lvl="1"/>
            <a:r>
              <a:rPr lang="en-US" sz="2000" dirty="0"/>
              <a:t>Specific design milestones?</a:t>
            </a:r>
          </a:p>
          <a:p>
            <a:pPr lvl="1"/>
            <a:r>
              <a:rPr lang="en-US" sz="2000" dirty="0"/>
              <a:t>Funding updates?</a:t>
            </a:r>
          </a:p>
          <a:p>
            <a:pPr lvl="1"/>
            <a:r>
              <a:rPr lang="en-US" sz="2000" dirty="0"/>
              <a:t>Design questions?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70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8981"/>
            <a:ext cx="6996223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Presentation Overview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888" y="1674160"/>
            <a:ext cx="4962042" cy="3759078"/>
          </a:xfrm>
        </p:spPr>
        <p:txBody>
          <a:bodyPr>
            <a:normAutofit/>
          </a:bodyPr>
          <a:lstStyle/>
          <a:p>
            <a:r>
              <a:rPr lang="en-US" sz="2800" dirty="0"/>
              <a:t>Project overview</a:t>
            </a:r>
          </a:p>
          <a:p>
            <a:r>
              <a:rPr lang="en-US" sz="2800" dirty="0"/>
              <a:t>Progress since July 2018</a:t>
            </a:r>
          </a:p>
          <a:p>
            <a:r>
              <a:rPr lang="en-US" sz="2800" dirty="0"/>
              <a:t>Phase 1 details</a:t>
            </a:r>
          </a:p>
          <a:p>
            <a:r>
              <a:rPr lang="en-US" sz="2800" dirty="0"/>
              <a:t>Cost estimate and funding opportunities</a:t>
            </a:r>
          </a:p>
          <a:p>
            <a:r>
              <a:rPr lang="en-US" sz="2800" dirty="0"/>
              <a:t>Next steps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290A7-092A-4D13-82C4-8366A1DA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41" y="1287746"/>
            <a:ext cx="3181571" cy="41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1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3612B0-4029-4FB2-9BD7-D87626FAE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189" y="0"/>
            <a:ext cx="9234372" cy="6957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29DC9-4491-4C7A-BB34-70B84EBB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47" y="0"/>
            <a:ext cx="78867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AA3D0-8578-41C0-B996-BBE3B516BAA9}"/>
              </a:ext>
            </a:extLst>
          </p:cNvPr>
          <p:cNvSpPr txBox="1"/>
          <p:nvPr/>
        </p:nvSpPr>
        <p:spPr>
          <a:xfrm>
            <a:off x="784334" y="2217682"/>
            <a:ext cx="7886700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Seattle Department of Transportation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Megan Hoyt, E Marginal Way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21113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5D14-7494-4018-B0D9-139E9D82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708697"/>
          </a:xfrm>
        </p:spPr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5451E7-ABFB-41E0-8FD3-91B7320EB397}"/>
              </a:ext>
            </a:extLst>
          </p:cNvPr>
          <p:cNvSpPr txBox="1">
            <a:spLocks/>
          </p:cNvSpPr>
          <p:nvPr/>
        </p:nvSpPr>
        <p:spPr>
          <a:xfrm>
            <a:off x="553080" y="1243734"/>
            <a:ext cx="4570583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65935-D14D-4520-9BDA-CA303A0F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724028"/>
            <a:ext cx="4991845" cy="408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Improve freight mobility and 	access</a:t>
            </a:r>
          </a:p>
          <a:p>
            <a:pPr marL="0" indent="0">
              <a:buNone/>
            </a:pPr>
            <a:r>
              <a:rPr lang="en-US" sz="2400" dirty="0"/>
              <a:t>	Promote efficiencies in freight 	movements</a:t>
            </a:r>
          </a:p>
          <a:p>
            <a:pPr marL="0" indent="0">
              <a:buNone/>
            </a:pPr>
            <a:r>
              <a:rPr lang="en-US" sz="2400" dirty="0"/>
              <a:t>	Enhance separation for people 	walking and biking</a:t>
            </a:r>
          </a:p>
          <a:p>
            <a:endParaRPr lang="en-US" sz="2400" dirty="0">
              <a:solidFill>
                <a:srgbClr val="1691D0"/>
              </a:solidFill>
            </a:endParaRP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C1EA6-8C53-4AFF-8856-DA2FCDBC2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82" y="0"/>
            <a:ext cx="2504218" cy="59722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C21B62-D2B7-4DE7-A5AD-47D1199D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924" y="3110944"/>
            <a:ext cx="1705048" cy="28612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50817D-EDA3-412D-A144-74C07739B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85" y="1797110"/>
            <a:ext cx="5334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8AED9-1D83-4585-9643-E165F4EB4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35" y="3310490"/>
            <a:ext cx="7239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01E3E-AAE1-42CE-9E04-6F24342F2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85" y="2601254"/>
            <a:ext cx="533399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981"/>
            <a:ext cx="3581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limits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014" y="1759220"/>
            <a:ext cx="5718061" cy="375907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North, South and Central Segments</a:t>
            </a:r>
          </a:p>
          <a:p>
            <a:pPr lvl="1"/>
            <a:r>
              <a:rPr lang="en-US" sz="2400" dirty="0"/>
              <a:t>80% of cost is in North segment</a:t>
            </a:r>
          </a:p>
          <a:p>
            <a:pPr lvl="2"/>
            <a:r>
              <a:rPr lang="en-US" dirty="0"/>
              <a:t>Pavement reconstruction</a:t>
            </a:r>
          </a:p>
          <a:p>
            <a:pPr lvl="2"/>
            <a:r>
              <a:rPr lang="en-US" dirty="0"/>
              <a:t>Separated bicycle facility</a:t>
            </a:r>
          </a:p>
          <a:p>
            <a:pPr lvl="2"/>
            <a:r>
              <a:rPr lang="en-US" dirty="0"/>
              <a:t>Sidewalk replacement</a:t>
            </a:r>
          </a:p>
          <a:p>
            <a:pPr lvl="2"/>
            <a:r>
              <a:rPr lang="en-US" dirty="0"/>
              <a:t>Drainage and landscaping</a:t>
            </a:r>
          </a:p>
          <a:p>
            <a:pPr lvl="2"/>
            <a:r>
              <a:rPr lang="en-US" dirty="0"/>
              <a:t>New and rebuilt traffic signals</a:t>
            </a:r>
          </a:p>
          <a:p>
            <a:pPr lvl="2"/>
            <a:r>
              <a:rPr lang="en-US" dirty="0"/>
              <a:t>Signal upgrades</a:t>
            </a:r>
          </a:p>
          <a:p>
            <a:pPr lvl="2"/>
            <a:r>
              <a:rPr lang="en-US" dirty="0"/>
              <a:t>ITS elements </a:t>
            </a:r>
          </a:p>
          <a:p>
            <a:pPr lvl="2"/>
            <a:r>
              <a:rPr lang="en-US" dirty="0"/>
              <a:t>Water main replacement (SPU)</a:t>
            </a:r>
          </a:p>
          <a:p>
            <a:pPr lvl="1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680DA-1A8D-43D9-9EDF-F061FE2AB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99" y="301154"/>
            <a:ext cx="2927446" cy="53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5D14-7494-4018-B0D9-139E9D82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708697"/>
          </a:xfrm>
        </p:spPr>
        <p:txBody>
          <a:bodyPr/>
          <a:lstStyle/>
          <a:p>
            <a:r>
              <a:rPr lang="en-US" dirty="0"/>
              <a:t>Heavy Haul Pavement Network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5451E7-ABFB-41E0-8FD3-91B7320EB397}"/>
              </a:ext>
            </a:extLst>
          </p:cNvPr>
          <p:cNvSpPr txBox="1">
            <a:spLocks/>
          </p:cNvSpPr>
          <p:nvPr/>
        </p:nvSpPr>
        <p:spPr>
          <a:xfrm>
            <a:off x="553080" y="1243734"/>
            <a:ext cx="4570583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65935-D14D-4520-9BDA-CA303A0F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95" y="1311564"/>
            <a:ext cx="4915844" cy="4499788"/>
          </a:xfrm>
        </p:spPr>
        <p:txBody>
          <a:bodyPr>
            <a:normAutofit/>
          </a:bodyPr>
          <a:lstStyle/>
          <a:p>
            <a:r>
              <a:rPr lang="en-US" sz="2400" dirty="0"/>
              <a:t>Pavement between S Massachusetts St and S Spokane St will be upgraded to Heavy Haul standards</a:t>
            </a:r>
          </a:p>
          <a:p>
            <a:r>
              <a:rPr lang="en-US" sz="2400" dirty="0"/>
              <a:t>Reconstructs roadway to provide 50-year life</a:t>
            </a:r>
          </a:p>
          <a:p>
            <a:r>
              <a:rPr lang="en-US" sz="2400" dirty="0"/>
              <a:t>Redesigns intersections and adds adaptive signals to improve traffic flow</a:t>
            </a:r>
          </a:p>
          <a:p>
            <a:r>
              <a:rPr lang="en-US" sz="2400" dirty="0"/>
              <a:t>Improves freight safety by separating people on bicycles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C732DA-F9BA-42A1-BC25-D88E038DEE38}"/>
              </a:ext>
            </a:extLst>
          </p:cNvPr>
          <p:cNvGrpSpPr/>
          <p:nvPr/>
        </p:nvGrpSpPr>
        <p:grpSpPr>
          <a:xfrm>
            <a:off x="4722835" y="4437630"/>
            <a:ext cx="3401990" cy="1543630"/>
            <a:chOff x="4023360" y="3560107"/>
            <a:chExt cx="4987678" cy="2705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ABEAB6-CBD6-40CA-A684-B9A43DBB9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548"/>
            <a:stretch/>
          </p:blipFill>
          <p:spPr>
            <a:xfrm>
              <a:off x="4023360" y="3560107"/>
              <a:ext cx="4987678" cy="27051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CE6AEF-EB4B-4A06-807C-B0E3629312B6}"/>
                </a:ext>
              </a:extLst>
            </p:cNvPr>
            <p:cNvSpPr/>
            <p:nvPr/>
          </p:nvSpPr>
          <p:spPr>
            <a:xfrm>
              <a:off x="4050792" y="4288536"/>
              <a:ext cx="704088" cy="667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EDE488-5DAC-4E20-8D5C-A46DF2531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1"/>
          <a:stretch/>
        </p:blipFill>
        <p:spPr>
          <a:xfrm rot="5400000">
            <a:off x="5735462" y="1304046"/>
            <a:ext cx="3173120" cy="290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998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5D14-7494-4018-B0D9-139E9D82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708697"/>
          </a:xfrm>
        </p:spPr>
        <p:txBody>
          <a:bodyPr/>
          <a:lstStyle/>
          <a:p>
            <a:r>
              <a:rPr lang="en-US" dirty="0"/>
              <a:t>Bicycle Connections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5451E7-ABFB-41E0-8FD3-91B7320EB397}"/>
              </a:ext>
            </a:extLst>
          </p:cNvPr>
          <p:cNvSpPr txBox="1">
            <a:spLocks/>
          </p:cNvSpPr>
          <p:nvPr/>
        </p:nvSpPr>
        <p:spPr>
          <a:xfrm>
            <a:off x="553080" y="1243734"/>
            <a:ext cx="4570583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65935-D14D-4520-9BDA-CA303A0F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94" y="1278340"/>
            <a:ext cx="5381919" cy="2616854"/>
          </a:xfrm>
        </p:spPr>
        <p:txBody>
          <a:bodyPr>
            <a:normAutofit/>
          </a:bodyPr>
          <a:lstStyle/>
          <a:p>
            <a:r>
              <a:rPr lang="en-US" sz="2400" dirty="0"/>
              <a:t>Spokane to Atlantic</a:t>
            </a:r>
          </a:p>
          <a:p>
            <a:pPr lvl="1"/>
            <a:r>
              <a:rPr lang="en-US" sz="2400" dirty="0"/>
              <a:t>1.33 miles of protected bike lane</a:t>
            </a:r>
          </a:p>
          <a:p>
            <a:pPr lvl="1"/>
            <a:r>
              <a:rPr lang="en-US" sz="2400" dirty="0"/>
              <a:t>Physical separation between bicyclists and trucks is a requirement north of Spokane St </a:t>
            </a:r>
          </a:p>
          <a:p>
            <a:pPr lvl="1"/>
            <a:r>
              <a:rPr lang="en-US" sz="2400" dirty="0"/>
              <a:t>Used daily by hundreds of cyclists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09F54-E911-46F8-B274-44CBD4DD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999" y="976723"/>
            <a:ext cx="2913710" cy="29184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7366A6-04BD-49BC-A353-5C58BA528FB3}"/>
              </a:ext>
            </a:extLst>
          </p:cNvPr>
          <p:cNvGrpSpPr/>
          <p:nvPr/>
        </p:nvGrpSpPr>
        <p:grpSpPr>
          <a:xfrm>
            <a:off x="628650" y="4065102"/>
            <a:ext cx="6038850" cy="1619250"/>
            <a:chOff x="1383610" y="3305175"/>
            <a:chExt cx="6038850" cy="1619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B5541E-3353-45F0-B3DD-3BD1E9B19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3610" y="3305175"/>
              <a:ext cx="6038850" cy="16192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7435AB-6384-4504-BAAA-7C7CFE76F364}"/>
                </a:ext>
              </a:extLst>
            </p:cNvPr>
            <p:cNvSpPr/>
            <p:nvPr/>
          </p:nvSpPr>
          <p:spPr>
            <a:xfrm>
              <a:off x="6009174" y="4333461"/>
              <a:ext cx="302174" cy="15902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91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51" y="1317911"/>
            <a:ext cx="3942830" cy="4625689"/>
          </a:xfr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77451" y="2207306"/>
            <a:ext cx="3657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Option 1: </a:t>
            </a:r>
          </a:p>
          <a:p>
            <a:pPr algn="r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Enhanced existing</a:t>
            </a:r>
          </a:p>
          <a:p>
            <a:pPr algn="r"/>
            <a:endParaRPr lang="en-US" sz="1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endParaRPr lang="en-US" sz="1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endParaRPr lang="en-US" sz="15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Option 2: </a:t>
            </a:r>
          </a:p>
          <a:p>
            <a:pPr algn="r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2-way PBL east side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endParaRPr lang="en-US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endParaRPr lang="en-US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endParaRPr lang="en-US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Option 3: </a:t>
            </a:r>
          </a:p>
          <a:p>
            <a:pPr algn="r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Multi-use path west side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1236" y="6550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Facing north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93311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 Atlantic St - S Hanford St</a:t>
            </a:r>
            <a:b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Comparison of original options (Spring 2017)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7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5D14-7494-4018-B0D9-139E9D82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94" y="365129"/>
            <a:ext cx="7886700" cy="708697"/>
          </a:xfrm>
        </p:spPr>
        <p:txBody>
          <a:bodyPr/>
          <a:lstStyle/>
          <a:p>
            <a:r>
              <a:rPr lang="en-US" dirty="0"/>
              <a:t>Fully protected bike facility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5451E7-ABFB-41E0-8FD3-91B7320EB397}"/>
              </a:ext>
            </a:extLst>
          </p:cNvPr>
          <p:cNvSpPr txBox="1">
            <a:spLocks/>
          </p:cNvSpPr>
          <p:nvPr/>
        </p:nvSpPr>
        <p:spPr>
          <a:xfrm>
            <a:off x="553080" y="1243734"/>
            <a:ext cx="4570583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65935-D14D-4520-9BDA-CA303A0F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94" y="1616148"/>
            <a:ext cx="5381919" cy="4210493"/>
          </a:xfrm>
        </p:spPr>
        <p:txBody>
          <a:bodyPr>
            <a:noAutofit/>
          </a:bodyPr>
          <a:lstStyle/>
          <a:p>
            <a:r>
              <a:rPr lang="en-US" sz="2800" dirty="0"/>
              <a:t>Continuous concrete barrier between bike lanes and roadway</a:t>
            </a:r>
          </a:p>
          <a:p>
            <a:r>
              <a:rPr lang="en-US" sz="2800" dirty="0"/>
              <a:t>New signal at S Horton St allows for diagonal movement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CB490-AB93-4D9F-A38C-7EC607E5C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44" y="1073826"/>
            <a:ext cx="2245836" cy="47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5D14-7494-4018-B0D9-139E9D82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94" y="365129"/>
            <a:ext cx="7886700" cy="708697"/>
          </a:xfrm>
        </p:spPr>
        <p:txBody>
          <a:bodyPr/>
          <a:lstStyle/>
          <a:p>
            <a:r>
              <a:rPr lang="en-US" dirty="0"/>
              <a:t>S Hanford St Signal Rebuild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65451E7-ABFB-41E0-8FD3-91B7320EB397}"/>
              </a:ext>
            </a:extLst>
          </p:cNvPr>
          <p:cNvSpPr txBox="1">
            <a:spLocks/>
          </p:cNvSpPr>
          <p:nvPr/>
        </p:nvSpPr>
        <p:spPr>
          <a:xfrm>
            <a:off x="553080" y="1243734"/>
            <a:ext cx="4570583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465935-D14D-4520-9BDA-CA303A0F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94" y="1278340"/>
            <a:ext cx="5381919" cy="4548302"/>
          </a:xfrm>
        </p:spPr>
        <p:txBody>
          <a:bodyPr>
            <a:noAutofit/>
          </a:bodyPr>
          <a:lstStyle/>
          <a:p>
            <a:r>
              <a:rPr lang="en-US" sz="2800" dirty="0"/>
              <a:t>Fully reconstructs traffic signal</a:t>
            </a:r>
          </a:p>
          <a:p>
            <a:r>
              <a:rPr lang="en-US" sz="2800" dirty="0"/>
              <a:t>Proposes relocating railroad tracks further east and connecting to signal</a:t>
            </a:r>
          </a:p>
          <a:p>
            <a:r>
              <a:rPr lang="en-US" sz="2800" dirty="0"/>
              <a:t>Fully protected turning movements</a:t>
            </a:r>
          </a:p>
          <a:p>
            <a:r>
              <a:rPr lang="en-US" sz="2800" dirty="0"/>
              <a:t>Adaptive signal system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23A94-8944-421B-AB61-4E29DF10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85" y="1178285"/>
            <a:ext cx="2231564" cy="4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8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W FMSIB ppt" id="{11D8E379-7D0D-460A-B25B-29E5ED05F22D}" vid="{4E515A5B-E8B5-46D2-B714-3EDA4D1EDD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E3134DFD7624997BFB71F0C359F62" ma:contentTypeVersion="2" ma:contentTypeDescription="Create a new document." ma:contentTypeScope="" ma:versionID="03ac24c1bade43be34371902423d08f8">
  <xsd:schema xmlns:xsd="http://www.w3.org/2001/XMLSchema" xmlns:xs="http://www.w3.org/2001/XMLSchema" xmlns:p="http://schemas.microsoft.com/office/2006/metadata/properties" xmlns:ns2="59b99cce-b69a-4ba1-9164-0674c41793a4" targetNamespace="http://schemas.microsoft.com/office/2006/metadata/properties" ma:root="true" ma:fieldsID="f57098483d374aaf10f22a116df254c6" ns2:_="">
    <xsd:import namespace="59b99cce-b69a-4ba1-9164-0674c4179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9cce-b69a-4ba1-9164-0674c4179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870EB8-D6CF-456E-A354-BDA151A1F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99cce-b69a-4ba1-9164-0674c4179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CD351-0561-4B41-9079-EB7703943CE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9b99cce-b69a-4ba1-9164-0674c41793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704</Words>
  <Application>Microsoft Office PowerPoint</Application>
  <PresentationFormat>On-screen Show (4:3)</PresentationFormat>
  <Paragraphs>188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Segoe UI</vt:lpstr>
      <vt:lpstr>Seattle Text</vt:lpstr>
      <vt:lpstr>Office Theme</vt:lpstr>
      <vt:lpstr>PowerPoint Presentation</vt:lpstr>
      <vt:lpstr>Presentation Overview</vt:lpstr>
      <vt:lpstr>Project goals</vt:lpstr>
      <vt:lpstr>Project limits</vt:lpstr>
      <vt:lpstr>Heavy Haul Pavement Network</vt:lpstr>
      <vt:lpstr>Bicycle Connections</vt:lpstr>
      <vt:lpstr>PowerPoint Presentation</vt:lpstr>
      <vt:lpstr>Fully protected bike facility</vt:lpstr>
      <vt:lpstr>S Hanford St Signal Rebuild</vt:lpstr>
      <vt:lpstr>Central segment</vt:lpstr>
      <vt:lpstr>PowerPoint Presentation</vt:lpstr>
      <vt:lpstr>South Segment </vt:lpstr>
      <vt:lpstr>Cost estimate</vt:lpstr>
      <vt:lpstr>Funding plan</vt:lpstr>
      <vt:lpstr>Proposed Phasing</vt:lpstr>
      <vt:lpstr>Phase 1 Value</vt:lpstr>
      <vt:lpstr>Phase 1 Funding</vt:lpstr>
      <vt:lpstr>Schedule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Runde, Eleanor</dc:creator>
  <cp:lastModifiedBy>Hoyt, Megan</cp:lastModifiedBy>
  <cp:revision>90</cp:revision>
  <dcterms:created xsi:type="dcterms:W3CDTF">2018-04-25T22:20:46Z</dcterms:created>
  <dcterms:modified xsi:type="dcterms:W3CDTF">2019-06-04T19:40:05Z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0x010100ABCE3134DFD7624997BFB71F0C359F62</vt:lpwstr>
  </property>
</Properties>
</file>